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8" r:id="rId3"/>
    <p:sldId id="257" r:id="rId4"/>
    <p:sldId id="278" r:id="rId5"/>
    <p:sldId id="264" r:id="rId6"/>
    <p:sldId id="280" r:id="rId7"/>
    <p:sldId id="281" r:id="rId8"/>
    <p:sldId id="283" r:id="rId9"/>
    <p:sldId id="268" r:id="rId10"/>
    <p:sldId id="272" r:id="rId11"/>
    <p:sldId id="269" r:id="rId12"/>
    <p:sldId id="276" r:id="rId13"/>
    <p:sldId id="277" r:id="rId14"/>
    <p:sldId id="271" r:id="rId15"/>
    <p:sldId id="279" r:id="rId16"/>
    <p:sldId id="282" r:id="rId17"/>
    <p:sldId id="265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807F83"/>
    <a:srgbClr val="4F2683"/>
    <a:srgbClr val="F6AC41"/>
    <a:srgbClr val="DE3B3C"/>
    <a:srgbClr val="ABC61F"/>
    <a:srgbClr val="1573BD"/>
    <a:srgbClr val="3C1B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9"/>
    <p:restoredTop sz="94555"/>
  </p:normalViewPr>
  <p:slideViewPr>
    <p:cSldViewPr snapToGrid="0" snapToObjects="1">
      <p:cViewPr varScale="1">
        <p:scale>
          <a:sx n="106" d="100"/>
          <a:sy n="106" d="100"/>
        </p:scale>
        <p:origin x="64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E7E02-177F-1742-9B54-4359DFA80663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0D64E-5987-2D4B-9D87-3BA09D935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91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97568-298B-6740-9B9F-550E69FACD20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C7D68-8AC4-0440-B1C1-67A64591B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58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1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01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11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16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T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69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1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C84AB-48C3-F442-901D-0D73BD0D824F}" type="datetime1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73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BB71-CC0C-2544-8364-0C4FA8F7C7A9}" type="datetime1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81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E5B6B-8448-7F47-B610-C536017D65FD}" type="datetime1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5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FB909-E7B4-6C48-BEC5-1DA41438D2EB}" type="datetime1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3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C98E-FB83-6343-9162-A5742B85CEA7}" type="datetime1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2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9F2CE-DB30-3045-9E67-FB1030907EA1}" type="datetime1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2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F4536-2C07-6B42-AC7D-5D22E5C1AA96}" type="datetime1">
              <a:rPr lang="en-US" smtClean="0"/>
              <a:t>4/3/24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41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3078-EAA2-E44D-B241-BB00BA4E209F}" type="datetime1">
              <a:rPr lang="en-US" smtClean="0"/>
              <a:t>4/3/24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5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60C7-71BB-5C4C-871E-607A927C9616}" type="datetime1">
              <a:rPr lang="en-US" smtClean="0"/>
              <a:t>4/3/24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86D5-5B46-1B46-8D53-44B0A32FB1EB}" type="datetime1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66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64487-173A-BA4B-A3FB-2D91CAABAF80}" type="datetime1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9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7DCBD-E78A-8045-8610-612F4DB985E4}" type="datetime1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72"/>
            <a:ext cx="9144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99DA5-2C3E-411E-7C88-91ACA91C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9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5209" y="228473"/>
            <a:ext cx="7733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B1B70"/>
                </a:solidFill>
                <a:latin typeface="Arial"/>
                <a:cs typeface="Arial Unicode MS"/>
              </a:rPr>
              <a:t>Results: Mean episode length</a:t>
            </a:r>
          </a:p>
        </p:txBody>
      </p:sp>
      <p:pic>
        <p:nvPicPr>
          <p:cNvPr id="6" name="Picture 5" descr="A graph of a training&#10;&#10;Description automatically generated with medium confidence">
            <a:extLst>
              <a:ext uri="{FF2B5EF4-FFF2-40B4-BE49-F238E27FC236}">
                <a16:creationId xmlns:a16="http://schemas.microsoft.com/office/drawing/2014/main" id="{0D79F352-69EC-C261-CF99-7C3A06AE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76" y="1451762"/>
            <a:ext cx="7772400" cy="34052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4556DC-1C0F-E390-A3A2-638639AF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3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9148" y="315058"/>
            <a:ext cx="8005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B1B70"/>
                </a:solidFill>
                <a:latin typeface="Arial"/>
                <a:cs typeface="Arial Unicode MS"/>
              </a:rPr>
              <a:t>Results: Evaluation</a:t>
            </a:r>
          </a:p>
        </p:txBody>
      </p:sp>
      <p:pic>
        <p:nvPicPr>
          <p:cNvPr id="7" name="Picture 6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47AD0217-37B3-7AA0-438C-2FB35B6F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13" y="1200150"/>
            <a:ext cx="6350000" cy="44577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888A2-8562-ABBC-C58B-AB64A2CDC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66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C35B08-D22F-657C-D991-E2F9ED72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3B1B70"/>
                </a:solidFill>
                <a:latin typeface="Arial"/>
                <a:cs typeface="Arial Unicode MS"/>
              </a:rPr>
              <a:t>Results: Evaluation rendered</a:t>
            </a:r>
            <a:endParaRPr lang="en-E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DFD9B89-914C-CDCE-9DE6-0A7F5811C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ET" sz="3600" dirty="0">
                <a:solidFill>
                  <a:srgbClr val="807F83"/>
                </a:solidFill>
                <a:latin typeface="Arial"/>
                <a:cs typeface="Arial"/>
              </a:rPr>
              <a:t>    PPO</a:t>
            </a:r>
          </a:p>
        </p:txBody>
      </p:sp>
      <p:pic>
        <p:nvPicPr>
          <p:cNvPr id="13" name="Content Placeholder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59A9699-D65C-774F-F850-3910DF1C00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6411" y="2292350"/>
            <a:ext cx="2845466" cy="2540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02D8D4B-BBB3-94DA-E4CD-35E51AE31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00401" y="1535113"/>
            <a:ext cx="5486400" cy="639762"/>
          </a:xfrm>
        </p:spPr>
        <p:txBody>
          <a:bodyPr>
            <a:noAutofit/>
          </a:bodyPr>
          <a:lstStyle/>
          <a:p>
            <a:r>
              <a:rPr lang="en-ET" sz="3600" dirty="0">
                <a:solidFill>
                  <a:srgbClr val="807F83"/>
                </a:solidFill>
                <a:latin typeface="Arial"/>
                <a:cs typeface="Arial"/>
              </a:rPr>
              <a:t>      A2C                 DQN</a:t>
            </a:r>
          </a:p>
        </p:txBody>
      </p:sp>
      <p:pic>
        <p:nvPicPr>
          <p:cNvPr id="19" name="Content Placeholder 18" descr="A screenshot of a video game&#10;&#10;Description automatically generated">
            <a:extLst>
              <a:ext uri="{FF2B5EF4-FFF2-40B4-BE49-F238E27FC236}">
                <a16:creationId xmlns:a16="http://schemas.microsoft.com/office/drawing/2014/main" id="{8DBC491D-A3A6-A2D6-1DB6-3350BE5280D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200401" y="2300705"/>
            <a:ext cx="2845467" cy="2540000"/>
          </a:xfrm>
        </p:spPr>
      </p:pic>
      <p:pic>
        <p:nvPicPr>
          <p:cNvPr id="3" name="Picture 2" descr="A video game screen with a purple object and yellow flags&#10;&#10;Description automatically generated">
            <a:extLst>
              <a:ext uri="{FF2B5EF4-FFF2-40B4-BE49-F238E27FC236}">
                <a16:creationId xmlns:a16="http://schemas.microsoft.com/office/drawing/2014/main" id="{6E862129-5949-568D-700C-CF23AF92C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392" y="2300705"/>
            <a:ext cx="2743197" cy="22565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516E9E-A6F6-9DD0-AD89-5631B598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37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205570"/>
            <a:ext cx="546365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Local SHAP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D9E88-2C5A-A3AD-C887-6808A8F20C88}"/>
              </a:ext>
            </a:extLst>
          </p:cNvPr>
          <p:cNvSpPr txBox="1"/>
          <p:nvPr/>
        </p:nvSpPr>
        <p:spPr>
          <a:xfrm>
            <a:off x="2355273" y="3330925"/>
            <a:ext cx="118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DQN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218A12-3302-5037-787E-51AFD9E1FE5D}"/>
              </a:ext>
            </a:extLst>
          </p:cNvPr>
          <p:cNvSpPr txBox="1"/>
          <p:nvPr/>
        </p:nvSpPr>
        <p:spPr>
          <a:xfrm>
            <a:off x="6841453" y="3401110"/>
            <a:ext cx="118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A2C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B2E31C-E8DD-A7E0-A3C4-2159BE8F71B1}"/>
              </a:ext>
            </a:extLst>
          </p:cNvPr>
          <p:cNvSpPr txBox="1"/>
          <p:nvPr/>
        </p:nvSpPr>
        <p:spPr>
          <a:xfrm>
            <a:off x="4813213" y="5634612"/>
            <a:ext cx="118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PPO</a:t>
            </a:r>
            <a:endParaRPr lang="en-CA" dirty="0"/>
          </a:p>
        </p:txBody>
      </p:sp>
      <p:pic>
        <p:nvPicPr>
          <p:cNvPr id="7" name="Picture 6" descr="A graph with blue rectangles&#10;&#10;Description automatically generated">
            <a:extLst>
              <a:ext uri="{FF2B5EF4-FFF2-40B4-BE49-F238E27FC236}">
                <a16:creationId xmlns:a16="http://schemas.microsoft.com/office/drawing/2014/main" id="{1214B9A7-5E1D-65FA-177B-E433BE6BC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63" y="1251052"/>
            <a:ext cx="3790837" cy="2049422"/>
          </a:xfrm>
          <a:prstGeom prst="rect">
            <a:avLst/>
          </a:prstGeom>
        </p:spPr>
      </p:pic>
      <p:pic>
        <p:nvPicPr>
          <p:cNvPr id="13" name="Picture 12" descr="A graph with blue and red rectangular shapes&#10;&#10;Description automatically generated">
            <a:extLst>
              <a:ext uri="{FF2B5EF4-FFF2-40B4-BE49-F238E27FC236}">
                <a16:creationId xmlns:a16="http://schemas.microsoft.com/office/drawing/2014/main" id="{1E6AF306-BC6D-8043-3BD8-C8F83D520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57" y="1132671"/>
            <a:ext cx="4066135" cy="2198254"/>
          </a:xfrm>
          <a:prstGeom prst="rect">
            <a:avLst/>
          </a:prstGeom>
        </p:spPr>
      </p:pic>
      <p:pic>
        <p:nvPicPr>
          <p:cNvPr id="15" name="Picture 14" descr="A graph with blue and red squares&#10;&#10;Description automatically generated">
            <a:extLst>
              <a:ext uri="{FF2B5EF4-FFF2-40B4-BE49-F238E27FC236}">
                <a16:creationId xmlns:a16="http://schemas.microsoft.com/office/drawing/2014/main" id="{81B52A06-AAFE-6A63-D20E-EC21244BE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552" y="3591149"/>
            <a:ext cx="3706901" cy="20040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4C3BDD-3B8F-6A1F-A3B7-02141AC3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1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205570"/>
            <a:ext cx="546365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Global SHAP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pic>
        <p:nvPicPr>
          <p:cNvPr id="3" name="Picture 2" descr="A graph of a graph showing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E6C5E1C-177E-8718-180A-596B193F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57" y="1213009"/>
            <a:ext cx="4098943" cy="2215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1D9E88-2C5A-A3AD-C887-6808A8F20C88}"/>
              </a:ext>
            </a:extLst>
          </p:cNvPr>
          <p:cNvSpPr txBox="1"/>
          <p:nvPr/>
        </p:nvSpPr>
        <p:spPr>
          <a:xfrm>
            <a:off x="2355273" y="3330925"/>
            <a:ext cx="118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DQN</a:t>
            </a:r>
            <a:endParaRPr lang="en-CA" dirty="0"/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E1C23C7-504F-EB05-A1AD-57C0AF20F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110" y="947530"/>
            <a:ext cx="4832540" cy="2612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218A12-3302-5037-787E-51AFD9E1FE5D}"/>
              </a:ext>
            </a:extLst>
          </p:cNvPr>
          <p:cNvSpPr txBox="1"/>
          <p:nvPr/>
        </p:nvSpPr>
        <p:spPr>
          <a:xfrm>
            <a:off x="6841453" y="3401110"/>
            <a:ext cx="118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A2C</a:t>
            </a:r>
            <a:endParaRPr lang="en-CA" dirty="0"/>
          </a:p>
        </p:txBody>
      </p:sp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F8FA625-CC52-5B09-E37C-50D1516FE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273" y="3590573"/>
            <a:ext cx="4066135" cy="21982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B2E31C-E8DD-A7E0-A3C4-2159BE8F71B1}"/>
              </a:ext>
            </a:extLst>
          </p:cNvPr>
          <p:cNvSpPr txBox="1"/>
          <p:nvPr/>
        </p:nvSpPr>
        <p:spPr>
          <a:xfrm>
            <a:off x="4813213" y="5634612"/>
            <a:ext cx="118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PPO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E8083-06E4-B1DE-868E-FF4BA384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78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205570"/>
            <a:ext cx="856988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Conclusion</a:t>
            </a:r>
          </a:p>
          <a:p>
            <a:endParaRPr lang="en-US" sz="5000" b="1" dirty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E8083-06E4-B1DE-868E-FF4BA384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96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D5CCF-5F2F-C700-FCFD-9A730A5DB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3B1B70"/>
                </a:solidFill>
                <a:latin typeface="Arial"/>
                <a:cs typeface="Arial Unicode MS"/>
              </a:rPr>
              <a:t>Q&amp;A</a:t>
            </a:r>
            <a:endParaRPr lang="en-E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C0423-B078-2104-26AF-084E12D6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16</a:t>
            </a:fld>
            <a:endParaRPr lang="en-US"/>
          </a:p>
        </p:txBody>
      </p:sp>
      <p:pic>
        <p:nvPicPr>
          <p:cNvPr id="5" name="Content Placeholder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44895D3-4A02-BCEC-64F2-B8AA74CDC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418" y="1830951"/>
            <a:ext cx="6241163" cy="4160775"/>
          </a:xfrm>
        </p:spPr>
      </p:pic>
    </p:spTree>
    <p:extLst>
      <p:ext uri="{BB962C8B-B14F-4D97-AF65-F5344CB8AC3E}">
        <p14:creationId xmlns:p14="http://schemas.microsoft.com/office/powerpoint/2010/main" val="480629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72"/>
            <a:ext cx="9144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EEDB0A-C8C6-80F8-ADA8-E83B3A442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403" y="573851"/>
            <a:ext cx="87663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3C1B71"/>
                </a:solidFill>
                <a:latin typeface="Arial"/>
                <a:cs typeface="Arial Unicode MS"/>
              </a:rPr>
              <a:t>Integrating Explainability into Reinforcement Learning for Autonomous Vehicle Navigation in Simulated Environments </a:t>
            </a:r>
          </a:p>
          <a:p>
            <a:endParaRPr lang="en-US" sz="4000" dirty="0">
              <a:solidFill>
                <a:srgbClr val="3C1B71"/>
              </a:solidFill>
              <a:latin typeface="Arial"/>
              <a:cs typeface="Arial Unicode MS"/>
            </a:endParaRPr>
          </a:p>
          <a:p>
            <a:endParaRPr lang="en-US" sz="4000" dirty="0">
              <a:solidFill>
                <a:srgbClr val="3C1B71"/>
              </a:solidFill>
              <a:latin typeface="Arial"/>
              <a:cs typeface="Arial Unicode MS"/>
            </a:endParaRPr>
          </a:p>
          <a:p>
            <a:r>
              <a:rPr lang="en-US" sz="2800" dirty="0">
                <a:solidFill>
                  <a:srgbClr val="3C1B71"/>
                </a:solidFill>
                <a:latin typeface="Arial"/>
                <a:cs typeface="Arial Unicode MS"/>
              </a:rPr>
              <a:t>April 5, 2024</a:t>
            </a:r>
          </a:p>
          <a:p>
            <a:r>
              <a:rPr lang="en-US" sz="2800" dirty="0">
                <a:solidFill>
                  <a:srgbClr val="3C1B71"/>
                </a:solidFill>
                <a:latin typeface="Arial"/>
                <a:cs typeface="Arial Unicode MS"/>
              </a:rPr>
              <a:t>By: </a:t>
            </a:r>
          </a:p>
          <a:p>
            <a:r>
              <a:rPr lang="en-US" sz="2800" dirty="0">
                <a:solidFill>
                  <a:srgbClr val="3C1B71"/>
                </a:solidFill>
                <a:latin typeface="Arial"/>
                <a:cs typeface="Arial Unicode MS"/>
              </a:rPr>
              <a:t>	Fatemeh </a:t>
            </a:r>
            <a:r>
              <a:rPr lang="en-US" sz="2800" dirty="0" err="1">
                <a:solidFill>
                  <a:srgbClr val="3C1B71"/>
                </a:solidFill>
                <a:latin typeface="Arial"/>
                <a:cs typeface="Arial Unicode MS"/>
              </a:rPr>
              <a:t>Dehrouyeh</a:t>
            </a:r>
            <a:r>
              <a:rPr lang="en-US" sz="2800" dirty="0">
                <a:solidFill>
                  <a:srgbClr val="3C1B71"/>
                </a:solidFill>
                <a:latin typeface="Arial"/>
                <a:cs typeface="Arial Unicode MS"/>
              </a:rPr>
              <a:t> &amp; </a:t>
            </a:r>
          </a:p>
          <a:p>
            <a:r>
              <a:rPr lang="en-US" sz="2800" dirty="0">
                <a:solidFill>
                  <a:srgbClr val="3C1B71"/>
                </a:solidFill>
                <a:latin typeface="Arial"/>
                <a:cs typeface="Arial Unicode MS"/>
              </a:rPr>
              <a:t>	Jifar Mekonnen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0889" y="6300890"/>
            <a:ext cx="31891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rgbClr val="4F2683"/>
              </a:solidFill>
              <a:latin typeface="Arial"/>
              <a:cs typeface="Arial"/>
            </a:endParaRPr>
          </a:p>
          <a:p>
            <a:pPr algn="r"/>
            <a:endParaRPr lang="en-US" sz="1600" dirty="0">
              <a:solidFill>
                <a:srgbClr val="4F2683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9434D6-E2A1-D7E0-B3A1-39C45F53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48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695" y="136525"/>
            <a:ext cx="8614610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807F83"/>
                </a:solidFill>
                <a:latin typeface="Arial"/>
                <a:cs typeface="Arial Unicode MS"/>
              </a:rPr>
              <a:t>April 5, 2024</a:t>
            </a:r>
          </a:p>
          <a:p>
            <a:endParaRPr lang="en-US" sz="2000" dirty="0">
              <a:solidFill>
                <a:schemeClr val="bg1"/>
              </a:solidFill>
              <a:latin typeface="Arial"/>
              <a:cs typeface="Arial Unicode MS"/>
            </a:endParaRPr>
          </a:p>
          <a:p>
            <a:pPr>
              <a:spcAft>
                <a:spcPts val="1200"/>
              </a:spcAft>
            </a:pPr>
            <a:r>
              <a:rPr lang="en-US" sz="5000" b="1" dirty="0">
                <a:solidFill>
                  <a:srgbClr val="3C1B71"/>
                </a:solidFill>
                <a:latin typeface="Arial"/>
                <a:cs typeface="Arial Unicode MS"/>
              </a:rPr>
              <a:t>Today’s Agenda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807F83"/>
                </a:solidFill>
                <a:latin typeface="Arial"/>
                <a:cs typeface="Arial"/>
              </a:rPr>
              <a:t>Introduction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807F83"/>
                </a:solidFill>
                <a:latin typeface="Arial"/>
                <a:cs typeface="Arial"/>
              </a:rPr>
              <a:t>Related Works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807F83"/>
                </a:solidFill>
                <a:latin typeface="Arial"/>
                <a:cs typeface="Arial"/>
              </a:rPr>
              <a:t>Methodology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Environment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Reward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Agents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807F83"/>
                </a:solidFill>
                <a:latin typeface="Arial"/>
                <a:cs typeface="Arial"/>
              </a:rPr>
              <a:t>Results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807F83"/>
                </a:solidFill>
                <a:latin typeface="Arial"/>
                <a:cs typeface="Arial"/>
              </a:rPr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D3B55-ADA3-34A2-3107-76833F6A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4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D9ED8-C1E6-FDE7-546C-5CB5D579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95" y="0"/>
            <a:ext cx="8422105" cy="926181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3B1B70"/>
                </a:solidFill>
                <a:latin typeface="Arial"/>
                <a:ea typeface="+mn-ea"/>
              </a:rPr>
              <a:t>Introduction: Explainability</a:t>
            </a:r>
            <a:endParaRPr lang="en-CA" sz="4000" b="1" dirty="0">
              <a:solidFill>
                <a:srgbClr val="3B1B70"/>
              </a:solidFill>
              <a:latin typeface="Arial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3AB6-3AEB-1323-3324-3A9271192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696" y="998621"/>
            <a:ext cx="4608094" cy="516154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807F83"/>
                </a:solidFill>
                <a:latin typeface="Arial"/>
                <a:cs typeface="Arial"/>
              </a:rPr>
              <a:t>More transparent outputs</a:t>
            </a:r>
          </a:p>
          <a:p>
            <a:r>
              <a:rPr lang="en-CA" sz="2400" dirty="0">
                <a:solidFill>
                  <a:srgbClr val="807F83"/>
                </a:solidFill>
                <a:latin typeface="Arial"/>
                <a:cs typeface="Arial"/>
              </a:rPr>
              <a:t>No black-box anymore!</a:t>
            </a:r>
          </a:p>
          <a:p>
            <a:r>
              <a:rPr lang="en-US" sz="2400" dirty="0">
                <a:solidFill>
                  <a:srgbClr val="807F83"/>
                </a:solidFill>
                <a:latin typeface="Arial"/>
                <a:cs typeface="Arial"/>
              </a:rPr>
              <a:t>Global Interpretability clarify the entire logic of a model that leads to various outcomes</a:t>
            </a:r>
          </a:p>
          <a:p>
            <a:r>
              <a:rPr lang="en-US" sz="2400" dirty="0">
                <a:solidFill>
                  <a:srgbClr val="807F83"/>
                </a:solidFill>
                <a:latin typeface="Arial"/>
                <a:cs typeface="Arial"/>
              </a:rPr>
              <a:t>Local Interpretability explains the rationale behind a specific decision.</a:t>
            </a:r>
          </a:p>
          <a:p>
            <a:r>
              <a:rPr lang="en-US" sz="2400" dirty="0">
                <a:solidFill>
                  <a:srgbClr val="807F83"/>
                </a:solidFill>
                <a:latin typeface="Arial"/>
                <a:cs typeface="Arial"/>
              </a:rPr>
              <a:t>SHapley Additive exPlanations (SHAP)</a:t>
            </a:r>
          </a:p>
          <a:p>
            <a:endParaRPr lang="en-CA" sz="2400" dirty="0">
              <a:solidFill>
                <a:srgbClr val="807F83"/>
              </a:solidFill>
              <a:latin typeface="Arial"/>
              <a:cs typeface="Arial"/>
            </a:endParaRPr>
          </a:p>
        </p:txBody>
      </p:sp>
      <p:pic>
        <p:nvPicPr>
          <p:cNvPr id="1026" name="Picture 2" descr="Black Box AI: What Is It And How Does It Work? - Eastgate Software">
            <a:extLst>
              <a:ext uri="{FF2B5EF4-FFF2-40B4-BE49-F238E27FC236}">
                <a16:creationId xmlns:a16="http://schemas.microsoft.com/office/drawing/2014/main" id="{1507C8B0-C7BA-7149-1873-EA7FD5B6B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3689" r="12000" b="27600"/>
          <a:stretch/>
        </p:blipFill>
        <p:spPr bwMode="auto">
          <a:xfrm>
            <a:off x="5613348" y="1670388"/>
            <a:ext cx="2780844" cy="10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282D0B2E-C466-220E-A349-F33F996E5A23}"/>
              </a:ext>
            </a:extLst>
          </p:cNvPr>
          <p:cNvSpPr/>
          <p:nvPr/>
        </p:nvSpPr>
        <p:spPr>
          <a:xfrm>
            <a:off x="6473952" y="998621"/>
            <a:ext cx="859536" cy="886968"/>
          </a:xfrm>
          <a:prstGeom prst="mathMultiply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0C278-1396-3965-1077-5C2D013E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48AB51-82DA-3389-141B-5DDD26BF7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63" y="3133135"/>
            <a:ext cx="3679737" cy="302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3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9937" y="136525"/>
            <a:ext cx="845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>
                <a:solidFill>
                  <a:srgbClr val="3B1B70"/>
                </a:solidFill>
                <a:latin typeface="Arial"/>
                <a:cs typeface="Arial Unicode MS"/>
              </a:rPr>
              <a:t>Related 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C3934-43AB-6DAF-0B2E-46D8281E9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1F436A-8A54-2FA9-9E0B-258FFC329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52279"/>
              </p:ext>
            </p:extLst>
          </p:nvPr>
        </p:nvGraphicFramePr>
        <p:xfrm>
          <a:off x="541422" y="1130924"/>
          <a:ext cx="8145378" cy="486352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422278">
                  <a:extLst>
                    <a:ext uri="{9D8B030D-6E8A-4147-A177-3AD203B41FA5}">
                      <a16:colId xmlns:a16="http://schemas.microsoft.com/office/drawing/2014/main" val="3321472322"/>
                    </a:ext>
                  </a:extLst>
                </a:gridCol>
                <a:gridCol w="3007974">
                  <a:extLst>
                    <a:ext uri="{9D8B030D-6E8A-4147-A177-3AD203B41FA5}">
                      <a16:colId xmlns:a16="http://schemas.microsoft.com/office/drawing/2014/main" val="3788821677"/>
                    </a:ext>
                  </a:extLst>
                </a:gridCol>
                <a:gridCol w="2715126">
                  <a:extLst>
                    <a:ext uri="{9D8B030D-6E8A-4147-A177-3AD203B41FA5}">
                      <a16:colId xmlns:a16="http://schemas.microsoft.com/office/drawing/2014/main" val="1751077124"/>
                    </a:ext>
                  </a:extLst>
                </a:gridCol>
              </a:tblGrid>
              <a:tr h="706776">
                <a:tc>
                  <a:txBody>
                    <a:bodyPr/>
                    <a:lstStyle/>
                    <a:p>
                      <a:endParaRPr lang="en-ET" sz="1800" kern="1200" dirty="0">
                        <a:solidFill>
                          <a:srgbClr val="807F83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a:t>Liessner</a:t>
                      </a:r>
                      <a:r>
                        <a:rPr lang="en-US" dirty="0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a:t> et al</a:t>
                      </a:r>
                      <a:endParaRPr lang="en-E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807F83"/>
                          </a:solidFill>
                        </a:rPr>
                        <a:t>L. He et al.</a:t>
                      </a:r>
                    </a:p>
                    <a:p>
                      <a:endParaRPr lang="en-E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148454"/>
                  </a:ext>
                </a:extLst>
              </a:tr>
              <a:tr h="873387">
                <a:tc>
                  <a:txBody>
                    <a:bodyPr/>
                    <a:lstStyle/>
                    <a:p>
                      <a:r>
                        <a:rPr lang="en-ET" sz="1800" kern="1200" dirty="0">
                          <a:solidFill>
                            <a:srgbClr val="807F83"/>
                          </a:solidFill>
                          <a:latin typeface="Arial"/>
                          <a:ea typeface="+mn-ea"/>
                          <a:cs typeface="Arial"/>
                        </a:rPr>
                        <a:t>Agent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a:t>Deep deterministic policy gradient (DDPG)</a:t>
                      </a:r>
                      <a:endParaRPr lang="en-E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a:t>Twin Delayed DDPG (TD3)</a:t>
                      </a:r>
                    </a:p>
                    <a:p>
                      <a:endParaRPr lang="en-E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90342"/>
                  </a:ext>
                </a:extLst>
              </a:tr>
              <a:tr h="873387">
                <a:tc>
                  <a:txBody>
                    <a:bodyPr/>
                    <a:lstStyle/>
                    <a:p>
                      <a:r>
                        <a:rPr lang="en-ET" sz="1800" kern="1200" dirty="0">
                          <a:solidFill>
                            <a:srgbClr val="807F83"/>
                          </a:solidFill>
                          <a:latin typeface="Arial"/>
                          <a:ea typeface="+mn-ea"/>
                          <a:cs typeface="Arial"/>
                        </a:rPr>
                        <a:t>Environment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a:t>OpenAI Gym LongiControl</a:t>
                      </a:r>
                      <a:endParaRPr lang="en-E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a:t>Unmanned Aerial Vehicles (UAV) navigation</a:t>
                      </a:r>
                      <a:endParaRPr lang="en-E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496489"/>
                  </a:ext>
                </a:extLst>
              </a:tr>
              <a:tr h="873387">
                <a:tc>
                  <a:txBody>
                    <a:bodyPr/>
                    <a:lstStyle/>
                    <a:p>
                      <a:r>
                        <a:rPr lang="en-ET" sz="1800" kern="1200" dirty="0">
                          <a:solidFill>
                            <a:srgbClr val="807F83"/>
                          </a:solidFill>
                          <a:latin typeface="Arial"/>
                          <a:ea typeface="+mn-ea"/>
                          <a:cs typeface="Arial"/>
                        </a:rPr>
                        <a:t>Explainablity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a:t>SHapley Additive exPlanations (</a:t>
                      </a:r>
                      <a:r>
                        <a:rPr lang="en-US" dirty="0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a:t>SHAP)</a:t>
                      </a:r>
                      <a:endParaRPr lang="en-E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a:t>SHAP (DeepSHAP) + Class Activation Map (CAM)</a:t>
                      </a:r>
                      <a:endParaRPr lang="en-E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76643"/>
                  </a:ext>
                </a:extLst>
              </a:tr>
              <a:tr h="706776">
                <a:tc>
                  <a:txBody>
                    <a:bodyPr/>
                    <a:lstStyle/>
                    <a:p>
                      <a:r>
                        <a:rPr lang="en-ET" sz="1800" kern="1200" dirty="0">
                          <a:solidFill>
                            <a:srgbClr val="807F83"/>
                          </a:solidFill>
                          <a:latin typeface="Arial"/>
                          <a:ea typeface="+mn-ea"/>
                          <a:cs typeface="Arial"/>
                        </a:rPr>
                        <a:t>Time of information </a:t>
                      </a:r>
                    </a:p>
                    <a:p>
                      <a:r>
                        <a:rPr lang="en-ET" sz="1800" kern="1200" dirty="0">
                          <a:solidFill>
                            <a:srgbClr val="807F83"/>
                          </a:solidFill>
                          <a:latin typeface="Arial"/>
                          <a:ea typeface="+mn-ea"/>
                          <a:cs typeface="Arial"/>
                        </a:rPr>
                        <a:t>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T" sz="1800" kern="1200" dirty="0">
                          <a:solidFill>
                            <a:srgbClr val="807F83"/>
                          </a:solidFill>
                          <a:latin typeface="Arial"/>
                          <a:ea typeface="+mn-ea"/>
                          <a:cs typeface="Arial"/>
                        </a:rPr>
                        <a:t>Post-hoc</a:t>
                      </a:r>
                      <a:endParaRPr lang="en-E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T" sz="1800" kern="1200" dirty="0">
                          <a:solidFill>
                            <a:srgbClr val="807F83"/>
                          </a:solidFill>
                          <a:latin typeface="Arial"/>
                          <a:ea typeface="+mn-ea"/>
                          <a:cs typeface="Arial"/>
                        </a:rPr>
                        <a:t>Post-hoc</a:t>
                      </a:r>
                      <a:endParaRPr lang="en-E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09992"/>
                  </a:ext>
                </a:extLst>
              </a:tr>
              <a:tr h="706776">
                <a:tc>
                  <a:txBody>
                    <a:bodyPr/>
                    <a:lstStyle/>
                    <a:p>
                      <a:r>
                        <a:rPr lang="en-ET" sz="1800" kern="1200" dirty="0">
                          <a:solidFill>
                            <a:srgbClr val="807F83"/>
                          </a:solidFill>
                          <a:latin typeface="Arial"/>
                          <a:ea typeface="+mn-ea"/>
                          <a:cs typeface="Arial"/>
                        </a:rPr>
                        <a:t>Scope of explanation</a:t>
                      </a:r>
                    </a:p>
                    <a:p>
                      <a:endParaRPr lang="en-ET" sz="1800" kern="1200" dirty="0">
                        <a:solidFill>
                          <a:srgbClr val="807F83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T" sz="1800" kern="1200" dirty="0">
                          <a:solidFill>
                            <a:srgbClr val="807F83"/>
                          </a:solidFill>
                          <a:latin typeface="Arial"/>
                          <a:ea typeface="+mn-ea"/>
                          <a:cs typeface="Arial"/>
                        </a:rPr>
                        <a:t>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T" sz="1800" kern="1200" dirty="0">
                          <a:solidFill>
                            <a:srgbClr val="807F83"/>
                          </a:solidFill>
                          <a:latin typeface="Arial"/>
                          <a:ea typeface="+mn-ea"/>
                          <a:cs typeface="Arial"/>
                        </a:rPr>
                        <a:t>Local + Global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14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4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F5076-292F-186C-59C0-374BD359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84" y="136525"/>
            <a:ext cx="8831178" cy="970942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>
                <a:solidFill>
                  <a:srgbClr val="3B1B70"/>
                </a:solidFill>
                <a:latin typeface="Arial"/>
                <a:cs typeface="Arial Unicode MS"/>
              </a:rPr>
              <a:t>Environment</a:t>
            </a:r>
            <a:endParaRPr lang="en-E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1C719-37BE-3962-D7E4-ADBC30D10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84" y="1054757"/>
            <a:ext cx="8578516" cy="1143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807F83"/>
                </a:solidFill>
                <a:latin typeface="Arial"/>
                <a:cs typeface="Arial"/>
              </a:rPr>
              <a:t>Lunar-lander (from OpenAI gym Box2D)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07F83"/>
              </a:solidFill>
              <a:latin typeface="Arial"/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807F83"/>
                </a:solidFill>
                <a:latin typeface="Arial"/>
                <a:cs typeface="Arial"/>
              </a:rPr>
              <a:t>Action space: 4 discrete actions</a:t>
            </a:r>
          </a:p>
          <a:p>
            <a:pPr marL="0" indent="0">
              <a:buNone/>
            </a:pPr>
            <a:endParaRPr lang="en-E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1FFA9-04A0-14EB-2EC2-16513306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54BD2E-85CD-64AB-6318-757A6664F583}"/>
              </a:ext>
            </a:extLst>
          </p:cNvPr>
          <p:cNvSpPr txBox="1"/>
          <p:nvPr/>
        </p:nvSpPr>
        <p:spPr>
          <a:xfrm>
            <a:off x="661735" y="2492835"/>
            <a:ext cx="2586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1800" dirty="0">
                <a:solidFill>
                  <a:srgbClr val="807F83"/>
                </a:solidFill>
                <a:latin typeface="Arial"/>
                <a:cs typeface="Arial"/>
              </a:rPr>
              <a:t>do nothing</a:t>
            </a:r>
          </a:p>
        </p:txBody>
      </p:sp>
      <p:pic>
        <p:nvPicPr>
          <p:cNvPr id="10" name="Graphic 9" descr="No sign outline">
            <a:extLst>
              <a:ext uri="{FF2B5EF4-FFF2-40B4-BE49-F238E27FC236}">
                <a16:creationId xmlns:a16="http://schemas.microsoft.com/office/drawing/2014/main" id="{1EA14B60-6475-8907-7AD7-004A3D576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796" y="2527792"/>
            <a:ext cx="369332" cy="369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596EB9-7785-3C71-F3A7-92E2BB3D9AFB}"/>
              </a:ext>
            </a:extLst>
          </p:cNvPr>
          <p:cNvSpPr txBox="1"/>
          <p:nvPr/>
        </p:nvSpPr>
        <p:spPr>
          <a:xfrm>
            <a:off x="4572000" y="2475262"/>
            <a:ext cx="2586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dirty="0">
                <a:solidFill>
                  <a:srgbClr val="807F83"/>
                </a:solidFill>
                <a:latin typeface="Arial"/>
                <a:cs typeface="Arial"/>
              </a:rPr>
              <a:t>fire left engine</a:t>
            </a:r>
            <a:endParaRPr lang="en-US" sz="1800" dirty="0">
              <a:solidFill>
                <a:srgbClr val="807F83"/>
              </a:solidFill>
              <a:latin typeface="Arial"/>
              <a:cs typeface="Arial"/>
            </a:endParaRPr>
          </a:p>
        </p:txBody>
      </p:sp>
      <p:pic>
        <p:nvPicPr>
          <p:cNvPr id="15" name="Graphic 14" descr="Caret Left with solid fill">
            <a:extLst>
              <a:ext uri="{FF2B5EF4-FFF2-40B4-BE49-F238E27FC236}">
                <a16:creationId xmlns:a16="http://schemas.microsoft.com/office/drawing/2014/main" id="{7B5939B6-B8EA-403E-8DC4-2C488760D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08883" y="2365249"/>
            <a:ext cx="589548" cy="5895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9565EB-E843-5936-351F-6861AC98874B}"/>
              </a:ext>
            </a:extLst>
          </p:cNvPr>
          <p:cNvSpPr txBox="1"/>
          <p:nvPr/>
        </p:nvSpPr>
        <p:spPr>
          <a:xfrm>
            <a:off x="4571999" y="3059668"/>
            <a:ext cx="2983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dirty="0">
                <a:solidFill>
                  <a:srgbClr val="807F83"/>
                </a:solidFill>
                <a:latin typeface="Arial"/>
                <a:cs typeface="Arial"/>
              </a:rPr>
              <a:t>fire right engine</a:t>
            </a:r>
            <a:endParaRPr lang="en-US" sz="1800" dirty="0">
              <a:solidFill>
                <a:srgbClr val="807F83"/>
              </a:solidFill>
              <a:latin typeface="Arial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AC3594-7D9E-DF18-EA85-02821668E24C}"/>
              </a:ext>
            </a:extLst>
          </p:cNvPr>
          <p:cNvSpPr txBox="1"/>
          <p:nvPr/>
        </p:nvSpPr>
        <p:spPr>
          <a:xfrm>
            <a:off x="663866" y="3095187"/>
            <a:ext cx="2873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dirty="0">
                <a:solidFill>
                  <a:srgbClr val="807F83"/>
                </a:solidFill>
                <a:latin typeface="Arial"/>
                <a:cs typeface="Arial"/>
              </a:rPr>
              <a:t>fire main engine</a:t>
            </a:r>
            <a:endParaRPr lang="en-US" sz="1800" dirty="0">
              <a:solidFill>
                <a:srgbClr val="807F83"/>
              </a:solidFill>
              <a:latin typeface="Arial"/>
              <a:cs typeface="Arial"/>
            </a:endParaRPr>
          </a:p>
        </p:txBody>
      </p:sp>
      <p:pic>
        <p:nvPicPr>
          <p:cNvPr id="19" name="Graphic 18" descr="Caret Right with solid fill">
            <a:extLst>
              <a:ext uri="{FF2B5EF4-FFF2-40B4-BE49-F238E27FC236}">
                <a16:creationId xmlns:a16="http://schemas.microsoft.com/office/drawing/2014/main" id="{5FA398AC-8C37-3E35-1C89-80E4B5562D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08883" y="2949560"/>
            <a:ext cx="589548" cy="589548"/>
          </a:xfrm>
          <a:prstGeom prst="rect">
            <a:avLst/>
          </a:prstGeom>
        </p:spPr>
      </p:pic>
      <p:pic>
        <p:nvPicPr>
          <p:cNvPr id="21" name="Graphic 20" descr="Caret Down with solid fill">
            <a:extLst>
              <a:ext uri="{FF2B5EF4-FFF2-40B4-BE49-F238E27FC236}">
                <a16:creationId xmlns:a16="http://schemas.microsoft.com/office/drawing/2014/main" id="{E24C437F-F4A2-B865-EEE1-AFC73F9F22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688" y="2989753"/>
            <a:ext cx="589548" cy="5895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4778D7-2957-064C-E5E9-06CD8A493325}"/>
              </a:ext>
            </a:extLst>
          </p:cNvPr>
          <p:cNvSpPr txBox="1"/>
          <p:nvPr/>
        </p:nvSpPr>
        <p:spPr>
          <a:xfrm>
            <a:off x="108284" y="3789606"/>
            <a:ext cx="744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07F83"/>
                </a:solidFill>
                <a:latin typeface="Arial"/>
                <a:cs typeface="Arial"/>
              </a:rPr>
              <a:t>Observation space: 8-d vector</a:t>
            </a:r>
            <a:endParaRPr lang="en-ET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4AD69E1-DF1E-2C28-BC17-382B748F1E7F}"/>
                  </a:ext>
                </a:extLst>
              </p:cNvPr>
              <p:cNvSpPr txBox="1"/>
              <p:nvPr/>
            </p:nvSpPr>
            <p:spPr>
              <a:xfrm>
                <a:off x="930688" y="4484120"/>
                <a:ext cx="6757491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m:t>(</m:t>
                      </m:r>
                      <m:r>
                        <a:rPr lang="en-US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m:t>𝑥</m:t>
                      </m:r>
                      <m:r>
                        <a:rPr lang="en-US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m:t>,  </m:t>
                      </m:r>
                      <m:r>
                        <a:rPr lang="en-US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m:t>𝑦</m:t>
                      </m:r>
                      <m:r>
                        <a:rPr lang="en-US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m:t>,  </m:t>
                      </m:r>
                      <m:f>
                        <m:fPr>
                          <m:ctrlPr>
                            <a:rPr lang="en-US">
                              <a:solidFill>
                                <a:srgbClr val="807F83"/>
                              </a:solidFill>
                              <a:latin typeface="Arial"/>
                              <a:cs typeface="Arial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807F83"/>
                              </a:solidFill>
                              <a:latin typeface="Arial"/>
                              <a:cs typeface="Arial"/>
                            </a:rPr>
                            <m:t>𝑑𝑥</m:t>
                          </m:r>
                        </m:num>
                        <m:den>
                          <m:r>
                            <a:rPr lang="en-US">
                              <a:solidFill>
                                <a:srgbClr val="807F83"/>
                              </a:solidFill>
                              <a:latin typeface="Arial"/>
                              <a:cs typeface="Arial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m:t>,  </m:t>
                      </m:r>
                      <m:f>
                        <m:fPr>
                          <m:ctrlPr>
                            <a:rPr lang="en-US">
                              <a:solidFill>
                                <a:srgbClr val="807F83"/>
                              </a:solidFill>
                              <a:latin typeface="Arial"/>
                              <a:cs typeface="Arial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807F83"/>
                              </a:solidFill>
                              <a:latin typeface="Arial"/>
                              <a:cs typeface="Arial"/>
                            </a:rPr>
                            <m:t>𝑑𝑦</m:t>
                          </m:r>
                        </m:num>
                        <m:den>
                          <m:r>
                            <a:rPr lang="en-US">
                              <a:solidFill>
                                <a:srgbClr val="807F83"/>
                              </a:solidFill>
                              <a:latin typeface="Arial"/>
                              <a:cs typeface="Arial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m:t>,  </m:t>
                      </m:r>
                      <m:r>
                        <a:rPr lang="en-US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m:t>𝜃</m:t>
                      </m:r>
                      <m:r>
                        <a:rPr lang="en-US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m:t>,  </m:t>
                      </m:r>
                      <m:r>
                        <a:rPr lang="en-US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m:t>𝜔</m:t>
                      </m:r>
                      <m:r>
                        <a:rPr lang="en-US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m:t>,  </m:t>
                      </m:r>
                      <m:r>
                        <a:rPr lang="en-US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m:t>𝑙</m:t>
                      </m:r>
                      <m:r>
                        <a:rPr lang="en-US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m:t>1,  </m:t>
                      </m:r>
                      <m:r>
                        <a:rPr lang="en-US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m:t>𝑙</m:t>
                      </m:r>
                      <m:r>
                        <a:rPr lang="en-US">
                          <a:solidFill>
                            <a:srgbClr val="807F83"/>
                          </a:solidFill>
                          <a:latin typeface="Arial"/>
                          <a:cs typeface="Arial"/>
                        </a:rPr>
                        <m:t>2)</m:t>
                      </m:r>
                    </m:oMath>
                  </m:oMathPara>
                </a14:m>
                <a:endParaRPr lang="en-ET" dirty="0">
                  <a:solidFill>
                    <a:srgbClr val="807F83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4AD69E1-DF1E-2C28-BC17-382B748F1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88" y="4484120"/>
                <a:ext cx="6757491" cy="525913"/>
              </a:xfrm>
              <a:prstGeom prst="rect">
                <a:avLst/>
              </a:prstGeom>
              <a:blipFill>
                <a:blip r:embed="rId11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E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609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7A110-B404-373C-5F0B-E31CDD49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7108"/>
            <a:ext cx="8229600" cy="901868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>
                <a:solidFill>
                  <a:srgbClr val="3B1B70"/>
                </a:solidFill>
                <a:latin typeface="Arial"/>
                <a:cs typeface="Arial Unicode MS"/>
              </a:rPr>
              <a:t>Reward</a:t>
            </a:r>
            <a:endParaRPr lang="en-E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14B05-1E63-DE68-5650-C639E822F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4150"/>
            <a:ext cx="8229600" cy="58119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Reward is: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742E1-41CF-3985-DFCE-3CF71858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D688E1-A3FE-BEA2-4705-9DCF511CBA34}"/>
              </a:ext>
            </a:extLst>
          </p:cNvPr>
          <p:cNvSpPr txBox="1">
            <a:spLocks/>
          </p:cNvSpPr>
          <p:nvPr/>
        </p:nvSpPr>
        <p:spPr>
          <a:xfrm>
            <a:off x="5388308" y="1720516"/>
            <a:ext cx="3513221" cy="2900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807F83"/>
                </a:solidFill>
                <a:latin typeface="Arial"/>
                <a:cs typeface="Arial"/>
              </a:rPr>
              <a:t>Decreased</a:t>
            </a:r>
          </a:p>
          <a:p>
            <a:pPr lvl="1"/>
            <a:r>
              <a:rPr lang="en-US" sz="1800" dirty="0">
                <a:solidFill>
                  <a:srgbClr val="807F83"/>
                </a:solidFill>
                <a:latin typeface="Arial"/>
                <a:cs typeface="Arial"/>
              </a:rPr>
              <a:t>moving further to the landing pad</a:t>
            </a:r>
          </a:p>
          <a:p>
            <a:pPr lvl="1"/>
            <a:r>
              <a:rPr lang="en-US" sz="1800" dirty="0">
                <a:solidFill>
                  <a:srgbClr val="807F83"/>
                </a:solidFill>
                <a:latin typeface="Arial"/>
                <a:cs typeface="Arial"/>
              </a:rPr>
              <a:t>moving faster</a:t>
            </a:r>
          </a:p>
          <a:p>
            <a:pPr lvl="1"/>
            <a:r>
              <a:rPr lang="en-US" sz="1800" dirty="0">
                <a:solidFill>
                  <a:srgbClr val="807F83"/>
                </a:solidFill>
                <a:latin typeface="Arial"/>
                <a:cs typeface="Arial"/>
              </a:rPr>
              <a:t>the more the lander is tilted </a:t>
            </a:r>
          </a:p>
          <a:p>
            <a:pPr lvl="1"/>
            <a:r>
              <a:rPr lang="en-US" sz="1800" dirty="0">
                <a:solidFill>
                  <a:srgbClr val="807F83"/>
                </a:solidFill>
                <a:latin typeface="Arial"/>
                <a:cs typeface="Arial"/>
              </a:rPr>
              <a:t>firing side engine (-0.03)</a:t>
            </a:r>
          </a:p>
          <a:p>
            <a:pPr lvl="1"/>
            <a:r>
              <a:rPr lang="en-US" sz="1800" dirty="0">
                <a:solidFill>
                  <a:srgbClr val="807F83"/>
                </a:solidFill>
                <a:latin typeface="Arial"/>
                <a:cs typeface="Arial"/>
              </a:rPr>
              <a:t>firing main engine (-0.3)</a:t>
            </a:r>
          </a:p>
          <a:p>
            <a:pPr lvl="1"/>
            <a:r>
              <a:rPr lang="en-US" sz="1800" dirty="0">
                <a:solidFill>
                  <a:srgbClr val="807F83"/>
                </a:solidFill>
                <a:latin typeface="Arial"/>
                <a:cs typeface="Arial"/>
              </a:rPr>
              <a:t>crashing (-100)</a:t>
            </a:r>
            <a:endParaRPr lang="en-ET" sz="1800" dirty="0"/>
          </a:p>
          <a:p>
            <a:pPr lvl="1">
              <a:buFont typeface="Wingdings" pitchFamily="2" charset="2"/>
              <a:buChar char="v"/>
            </a:pPr>
            <a:endParaRPr lang="en-US" sz="1800" dirty="0">
              <a:solidFill>
                <a:srgbClr val="807F83"/>
              </a:solidFill>
              <a:latin typeface="Arial"/>
              <a:cs typeface="Arial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55755B-DA49-FA87-66EB-F1FFCE338E4F}"/>
              </a:ext>
            </a:extLst>
          </p:cNvPr>
          <p:cNvSpPr txBox="1">
            <a:spLocks/>
          </p:cNvSpPr>
          <p:nvPr/>
        </p:nvSpPr>
        <p:spPr>
          <a:xfrm>
            <a:off x="1038393" y="1720516"/>
            <a:ext cx="3368842" cy="2900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807F83"/>
                </a:solidFill>
                <a:latin typeface="Arial"/>
                <a:cs typeface="Arial"/>
              </a:rPr>
              <a:t>Increased</a:t>
            </a:r>
          </a:p>
          <a:p>
            <a:pPr lvl="1">
              <a:buFont typeface="Wingdings" pitchFamily="2" charset="2"/>
              <a:buChar char="v"/>
            </a:pPr>
            <a:r>
              <a:rPr lang="en-US" sz="1800" dirty="0">
                <a:solidFill>
                  <a:srgbClr val="807F83"/>
                </a:solidFill>
                <a:latin typeface="Arial"/>
                <a:cs typeface="Arial"/>
              </a:rPr>
              <a:t>moving closer to the landing pad</a:t>
            </a:r>
          </a:p>
          <a:p>
            <a:pPr lvl="1">
              <a:buFont typeface="Wingdings" pitchFamily="2" charset="2"/>
              <a:buChar char="v"/>
            </a:pPr>
            <a:r>
              <a:rPr lang="en-US" sz="1800" dirty="0">
                <a:solidFill>
                  <a:srgbClr val="807F83"/>
                </a:solidFill>
                <a:latin typeface="Arial"/>
                <a:cs typeface="Arial"/>
              </a:rPr>
              <a:t>moving slower</a:t>
            </a:r>
          </a:p>
          <a:p>
            <a:pPr lvl="1">
              <a:buFont typeface="Wingdings" pitchFamily="2" charset="2"/>
              <a:buChar char="v"/>
            </a:pPr>
            <a:r>
              <a:rPr lang="en-US" sz="1800" dirty="0">
                <a:solidFill>
                  <a:srgbClr val="807F83"/>
                </a:solidFill>
                <a:latin typeface="Arial"/>
                <a:cs typeface="Arial"/>
              </a:rPr>
              <a:t>leg in contact with the ground. (+10)</a:t>
            </a:r>
          </a:p>
          <a:p>
            <a:pPr lvl="1">
              <a:buFont typeface="Wingdings" pitchFamily="2" charset="2"/>
              <a:buChar char="v"/>
            </a:pPr>
            <a:r>
              <a:rPr lang="en-US" sz="1800" dirty="0">
                <a:solidFill>
                  <a:srgbClr val="807F83"/>
                </a:solidFill>
                <a:latin typeface="Arial"/>
                <a:cs typeface="Arial"/>
              </a:rPr>
              <a:t>landing safely (+100)</a:t>
            </a:r>
            <a:endParaRPr lang="en-ET" sz="1800" dirty="0"/>
          </a:p>
          <a:p>
            <a:pPr lvl="1">
              <a:buFont typeface="Wingdings" pitchFamily="2" charset="2"/>
              <a:buChar char="v"/>
            </a:pPr>
            <a:endParaRPr lang="en-US" sz="1800" dirty="0">
              <a:solidFill>
                <a:srgbClr val="807F83"/>
              </a:solidFill>
              <a:latin typeface="Arial"/>
              <a:cs typeface="Arial"/>
            </a:endParaRPr>
          </a:p>
        </p:txBody>
      </p:sp>
      <p:pic>
        <p:nvPicPr>
          <p:cNvPr id="14" name="Graphic 13" descr="Badge Unfollow outline">
            <a:extLst>
              <a:ext uri="{FF2B5EF4-FFF2-40B4-BE49-F238E27FC236}">
                <a16:creationId xmlns:a16="http://schemas.microsoft.com/office/drawing/2014/main" id="{264B659C-CFC1-2F7D-B810-9E8832302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7711" y="2557210"/>
            <a:ext cx="581193" cy="581193"/>
          </a:xfrm>
          <a:prstGeom prst="rect">
            <a:avLst/>
          </a:prstGeom>
        </p:spPr>
      </p:pic>
      <p:pic>
        <p:nvPicPr>
          <p:cNvPr id="16" name="Graphic 15" descr="Badge Follow outline">
            <a:extLst>
              <a:ext uri="{FF2B5EF4-FFF2-40B4-BE49-F238E27FC236}">
                <a16:creationId xmlns:a16="http://schemas.microsoft.com/office/drawing/2014/main" id="{BA602A36-A91E-87D6-D0F0-024559E8A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796" y="2557210"/>
            <a:ext cx="581193" cy="5811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4E0DE3-E089-4548-9917-13F4D453F861}"/>
              </a:ext>
            </a:extLst>
          </p:cNvPr>
          <p:cNvSpPr txBox="1"/>
          <p:nvPr/>
        </p:nvSpPr>
        <p:spPr>
          <a:xfrm>
            <a:off x="457199" y="5194867"/>
            <a:ext cx="8073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An episode is a solution if the total reward is greater than 200 points.</a:t>
            </a:r>
          </a:p>
        </p:txBody>
      </p:sp>
    </p:spTree>
    <p:extLst>
      <p:ext uri="{BB962C8B-B14F-4D97-AF65-F5344CB8AC3E}">
        <p14:creationId xmlns:p14="http://schemas.microsoft.com/office/powerpoint/2010/main" val="1604507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6FD9-2E3D-E43E-E90E-317A0DF1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>
                <a:solidFill>
                  <a:srgbClr val="3B1B70"/>
                </a:solidFill>
                <a:latin typeface="Arial"/>
                <a:cs typeface="Arial Unicode MS"/>
              </a:rPr>
              <a:t>Agents</a:t>
            </a:r>
            <a:endParaRPr lang="en-E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AB1D2-60EF-819F-3BA7-CE9A2AC9D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3632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07F83"/>
                </a:solidFill>
                <a:latin typeface="Arial"/>
                <a:cs typeface="Arial"/>
              </a:rPr>
              <a:t>Hyperparameters for the agents: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07F83"/>
                </a:solidFill>
                <a:latin typeface="Arial"/>
                <a:cs typeface="Arial"/>
              </a:rPr>
              <a:t>DQN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07F83"/>
                </a:solidFill>
                <a:latin typeface="Arial"/>
                <a:cs typeface="Arial"/>
              </a:rPr>
              <a:t>gamma = 0.99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07F83"/>
                </a:solidFill>
                <a:latin typeface="Arial"/>
                <a:cs typeface="Arial"/>
              </a:rPr>
              <a:t>learning rate = 6.3e-4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07F83"/>
                </a:solidFill>
                <a:latin typeface="Arial"/>
                <a:cs typeface="Arial"/>
              </a:rPr>
              <a:t>batch size = 128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07F83"/>
                </a:solidFill>
                <a:latin typeface="Arial"/>
                <a:cs typeface="Arial"/>
              </a:rPr>
              <a:t>replay buffer size = 50000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07F83"/>
                </a:solidFill>
                <a:latin typeface="Arial"/>
                <a:cs typeface="Arial"/>
              </a:rPr>
              <a:t>A2C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07F83"/>
                </a:solidFill>
                <a:latin typeface="Arial"/>
                <a:cs typeface="Arial"/>
              </a:rPr>
              <a:t>gamma = 0.995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07F83"/>
                </a:solidFill>
                <a:latin typeface="Arial"/>
                <a:cs typeface="Arial"/>
              </a:rPr>
              <a:t>learning rate = 8.3e-4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07F83"/>
                </a:solidFill>
                <a:latin typeface="Arial"/>
                <a:cs typeface="Arial"/>
              </a:rPr>
              <a:t>PPO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07F83"/>
                </a:solidFill>
                <a:latin typeface="Arial"/>
                <a:cs typeface="Arial"/>
              </a:rPr>
              <a:t>gamma = 0.999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07F83"/>
                </a:solidFill>
                <a:latin typeface="Arial"/>
                <a:cs typeface="Arial"/>
              </a:rPr>
              <a:t>learning rate = 3e-4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889C3-20C2-0B38-B832-D97309D2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65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6021" y="211220"/>
            <a:ext cx="8242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B1B70"/>
                </a:solidFill>
                <a:latin typeface="Arial"/>
                <a:cs typeface="Arial Unicode MS"/>
              </a:rPr>
              <a:t>Results: Mean episode reward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</a:p>
        </p:txBody>
      </p:sp>
      <p:pic>
        <p:nvPicPr>
          <p:cNvPr id="3" name="Picture 2" descr="A graph showing a number of different colored lines&#10;&#10;Description automatically generated">
            <a:extLst>
              <a:ext uri="{FF2B5EF4-FFF2-40B4-BE49-F238E27FC236}">
                <a16:creationId xmlns:a16="http://schemas.microsoft.com/office/drawing/2014/main" id="{4E4A7912-B128-9800-2A64-7EA218DE1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20" y="1245523"/>
            <a:ext cx="7819845" cy="36284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5618FD-77AA-AD09-C801-C04A7940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3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374</Words>
  <Application>Microsoft Macintosh PowerPoint</Application>
  <PresentationFormat>On-screen Show (4:3)</PresentationFormat>
  <Paragraphs>125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Introduction: Explainability</vt:lpstr>
      <vt:lpstr>PowerPoint Presentation</vt:lpstr>
      <vt:lpstr>Environment</vt:lpstr>
      <vt:lpstr>Reward</vt:lpstr>
      <vt:lpstr>Agents</vt:lpstr>
      <vt:lpstr>PowerPoint Presentation</vt:lpstr>
      <vt:lpstr>PowerPoint Presentation</vt:lpstr>
      <vt:lpstr>PowerPoint Presentation</vt:lpstr>
      <vt:lpstr>Results: Evaluation rendered</vt:lpstr>
      <vt:lpstr>PowerPoint Presentation</vt:lpstr>
      <vt:lpstr>PowerPoint Presentation</vt:lpstr>
      <vt:lpstr>PowerPoint Presentation</vt:lpstr>
      <vt:lpstr>Q&amp;A</vt:lpstr>
      <vt:lpstr>PowerPoint Presentation</vt:lpstr>
    </vt:vector>
  </TitlesOfParts>
  <Company>UWO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Wilson</dc:creator>
  <cp:lastModifiedBy>Jifar Mekonnen Hunde</cp:lastModifiedBy>
  <cp:revision>56</cp:revision>
  <cp:lastPrinted>2012-01-12T15:01:17Z</cp:lastPrinted>
  <dcterms:created xsi:type="dcterms:W3CDTF">2011-12-23T15:22:14Z</dcterms:created>
  <dcterms:modified xsi:type="dcterms:W3CDTF">2024-04-04T01:04:37Z</dcterms:modified>
</cp:coreProperties>
</file>